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Slab"/>
      <p:regular r:id="rId17"/>
      <p:bold r:id="rId18"/>
    </p:embeddedFont>
    <p:embeddedFont>
      <p:font typeface="Roboto"/>
      <p:regular r:id="rId19"/>
      <p:bold r:id="rId20"/>
      <p:italic r:id="rId21"/>
      <p:boldItalic r:id="rId22"/>
    </p:embeddedFont>
    <p:embeddedFont>
      <p:font typeface="Fira Code"/>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24" Type="http://schemas.openxmlformats.org/officeDocument/2006/relationships/font" Target="fonts/FiraCode-bold.fntdata"/><Relationship Id="rId12" Type="http://schemas.openxmlformats.org/officeDocument/2006/relationships/slide" Target="slides/slide7.xml"/><Relationship Id="rId23" Type="http://schemas.openxmlformats.org/officeDocument/2006/relationships/font" Target="fonts/FiraCod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Slab-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font" Target="fonts/RobotoSlab-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yberbotics.com/doc/reference/nodes-and-functions" TargetMode="External"/><Relationship Id="rId3" Type="http://schemas.openxmlformats.org/officeDocument/2006/relationships/hyperlink" Target="https://cyberbotics.com/doc/guide/tutorial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1998496ff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1998496ff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ROS (Robotic Operating System) is a bunch of libraries that help you build drivers for the components of your robots, as well as other stuff. ROS has an awesome infrastructure, at least that is what I think. There are two versions of ROS. ROS1 and ROS2, as well as “flavours”. ROS2 is awesome. It has message-server, publisher-suscriber, and a bunch more of architectures that are very useful. We are not </a:t>
            </a:r>
            <a:r>
              <a:rPr lang="es"/>
              <a:t>touching</a:t>
            </a:r>
            <a:r>
              <a:rPr lang="es"/>
              <a:t> this on the workshop, but I encourage you to try and do something fun with ROS2 and webots.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1998496ffe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998496ffe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19633e49de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19633e49de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There are lots of sensors out there in the world, but we are gonna focus on those ones which are used in cars.</a:t>
            </a:r>
            <a:endParaRPr/>
          </a:p>
          <a:p>
            <a:pPr indent="-298450" lvl="0" marL="457200" rtl="0" algn="l">
              <a:spcBef>
                <a:spcPts val="0"/>
              </a:spcBef>
              <a:spcAft>
                <a:spcPts val="0"/>
              </a:spcAft>
              <a:buSzPts val="1100"/>
              <a:buChar char="-"/>
            </a:pPr>
            <a:r>
              <a:rPr lang="es"/>
              <a:t>Lidars (velodyne $75k, $20 on aliexpress)</a:t>
            </a:r>
            <a:endParaRPr/>
          </a:p>
          <a:p>
            <a:pPr indent="-298450" lvl="0" marL="457200" rtl="0" algn="l">
              <a:spcBef>
                <a:spcPts val="0"/>
              </a:spcBef>
              <a:spcAft>
                <a:spcPts val="0"/>
              </a:spcAft>
              <a:buSzPts val="1100"/>
              <a:buChar char="-"/>
            </a:pPr>
            <a:r>
              <a:rPr lang="es"/>
              <a:t>Cameras (like that transformer)</a:t>
            </a:r>
            <a:endParaRPr/>
          </a:p>
          <a:p>
            <a:pPr indent="-298450" lvl="0" marL="457200" rtl="0" algn="l">
              <a:spcBef>
                <a:spcPts val="0"/>
              </a:spcBef>
              <a:spcAft>
                <a:spcPts val="0"/>
              </a:spcAft>
              <a:buSzPts val="1100"/>
              <a:buChar char="-"/>
            </a:pPr>
            <a:r>
              <a:rPr lang="es"/>
              <a:t>ultrasensors (like radars)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19633e49de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19633e49de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Lidar is a sensor use in almost any autonomous car, except tesla. It uses light to gather information from the environment. When using one of this, you must be careful, because if it is not properly configured, you can cause someone blindness (remember light is no joke).  Of course, types of sensors are well adjusted and the ones that you can buy does not use a high frequency. So, why does this sensors are used? Well, as I said earlier, it uses light, the way it works is:</a:t>
            </a:r>
            <a:endParaRPr/>
          </a:p>
          <a:p>
            <a:pPr indent="-298450" lvl="0" marL="457200" rtl="0" algn="l">
              <a:spcBef>
                <a:spcPts val="0"/>
              </a:spcBef>
              <a:spcAft>
                <a:spcPts val="0"/>
              </a:spcAft>
              <a:buSzPts val="1100"/>
              <a:buAutoNum type="arabicPeriod"/>
            </a:pPr>
            <a:r>
              <a:rPr lang="es"/>
              <a:t>The light beam is sent.</a:t>
            </a:r>
            <a:endParaRPr/>
          </a:p>
          <a:p>
            <a:pPr indent="-298450" lvl="0" marL="457200" rtl="0" algn="l">
              <a:spcBef>
                <a:spcPts val="0"/>
              </a:spcBef>
              <a:spcAft>
                <a:spcPts val="0"/>
              </a:spcAft>
              <a:buSzPts val="1100"/>
              <a:buAutoNum type="arabicPeriod"/>
            </a:pPr>
            <a:r>
              <a:rPr lang="es"/>
              <a:t>The beam touches something, and reflects on it.</a:t>
            </a:r>
            <a:endParaRPr/>
          </a:p>
          <a:p>
            <a:pPr indent="-298450" lvl="0" marL="457200" rtl="0" algn="l">
              <a:spcBef>
                <a:spcPts val="0"/>
              </a:spcBef>
              <a:spcAft>
                <a:spcPts val="0"/>
              </a:spcAft>
              <a:buSzPts val="1100"/>
              <a:buAutoNum type="arabicPeriod"/>
            </a:pPr>
            <a:r>
              <a:rPr lang="es"/>
              <a:t>The </a:t>
            </a:r>
            <a:r>
              <a:rPr lang="es"/>
              <a:t>receiver</a:t>
            </a:r>
            <a:r>
              <a:rPr lang="es"/>
              <a:t> catches the beam.</a:t>
            </a:r>
            <a:endParaRPr/>
          </a:p>
          <a:p>
            <a:pPr indent="-298450" lvl="0" marL="457200" rtl="0" algn="l">
              <a:spcBef>
                <a:spcPts val="0"/>
              </a:spcBef>
              <a:spcAft>
                <a:spcPts val="0"/>
              </a:spcAft>
              <a:buSzPts val="1100"/>
              <a:buAutoNum type="arabicPeriod"/>
            </a:pPr>
            <a:r>
              <a:rPr lang="es"/>
              <a:t>Now you have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This sensor is pretty accurate and pretty good since it has a large range and the </a:t>
            </a:r>
            <a:r>
              <a:rPr lang="es"/>
              <a:t>loss</a:t>
            </a:r>
            <a:r>
              <a:rPr lang="es"/>
              <a:t> of </a:t>
            </a:r>
            <a:r>
              <a:rPr lang="es"/>
              <a:t>information</a:t>
            </a:r>
            <a:r>
              <a:rPr lang="es"/>
              <a:t> is poor. It sends a lot of beams, like a sprayer!! AJAJAJA and is pretty awesome because with the information you receive, you can “print” the entire space where it was gathering data. So, if we mix this sensor with, for example, the camera, we can get a super awesome </a:t>
            </a:r>
            <a:r>
              <a:rPr lang="es"/>
              <a:t>accuracy</a:t>
            </a:r>
            <a:r>
              <a:rPr lang="es"/>
              <a:t> for object detection, and you also have a 360º view. Lidars are also used in other areas becuase you can map a space with these beams, since the information you get are points in the area, so you get a 3D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downsize is that it is the data processing and cleaning for all the information/data from the beams, which is a lot, of course the velocity can be adjusted, but it gives massive information, so you have to be careful or the memory may get drunk. Another inconvenient is that you have to be careful how you position the lidar, you can get blind points!!!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19633e49de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19633e49de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sensor is </a:t>
            </a:r>
            <a:r>
              <a:rPr lang="es"/>
              <a:t>widely</a:t>
            </a:r>
            <a:r>
              <a:rPr lang="es"/>
              <a:t> used, because is the best way to detect with using object detection what is what  and where are things, so that you can keep track of it. But it has a handicap, the computer cost is huge sometimes, depending on different things like the model, the number of cameras, the way you treat the camera image, or even if you want to generate a 360 view with cameras at different positions like tesla does, it has some extra steps that could stress the GPU or, in cars what is called TPUs (Tensor Processing Units) that are dedicated hardware for this kind of things, they are super fast.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9633e49de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9633e49de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Ultrasensors like distance sensors are very good for near distance, you can combine with LIDAR. When Lidar cannot get information from that point, the radar can, so you can get the distance of where the other object 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9936e51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9936e51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Sensor fusion is the combination of data from sensors to generate information which is more accurate and less </a:t>
            </a:r>
            <a:r>
              <a:rPr lang="es"/>
              <a:t>uncertainty. Like the song pineapple pen or Fusion restaurant xD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19936e510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19936e510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19936e510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19936e510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Simulators are widely used in robotics, they can help companies and people interested in this world to create and test thing with no need of buying/assembling hardware. We have Gazebo and Webots. I have used webots for starter things and is quite good &amp;&amp; light, the Tree view is not the best for me, it makes me angry </a:t>
            </a:r>
            <a:r>
              <a:rPr lang="es"/>
              <a:t>sometimes</a:t>
            </a:r>
            <a:r>
              <a:rPr lang="es"/>
              <a:t>. But it is pretty good, and the other one is Gazebo. We are going to use webots in out labs.</a:t>
            </a:r>
            <a:endParaRPr/>
          </a:p>
          <a:p>
            <a:pPr indent="0" lvl="0" marL="0" rtl="0" algn="l">
              <a:spcBef>
                <a:spcPts val="0"/>
              </a:spcBef>
              <a:spcAft>
                <a:spcPts val="0"/>
              </a:spcAft>
              <a:buNone/>
            </a:pPr>
            <a:r>
              <a:rPr lang="es"/>
              <a:t>These simulators give a pretty good customization of environments as well as </a:t>
            </a:r>
            <a:r>
              <a:rPr lang="es"/>
              <a:t>creation</a:t>
            </a:r>
            <a:r>
              <a:rPr lang="es"/>
              <a:t> of controllers. Also, webots is opensource!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Simulators are good because of the abstraction layer that give you. But they are not enough when you need to create/manipulate complex simulations. that is why ROS (Robot Operating System) exists. It is a layer between the hardware and the simulator, with it you can test your drivers in the simulation and then use that same code in the hardware. There are 2 versions of ROS, ROS1 which is kind of deprecated these days and ROS2 which is being used anywhere and is better than ROS1. Both, gazebo and webots are compatible with ROS. Inside ROS2 there are different “flavours”, that I think is because each “flavour” is more like a new version, but IDK. We are not going to use ROS in out labs, sorry!!!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9936e510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19936e510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what we are going to build on this lab. It is a simple e-puck with </a:t>
            </a:r>
            <a:r>
              <a:rPr lang="es"/>
              <a:t>ultra sensors</a:t>
            </a:r>
            <a:r>
              <a:rPr lang="es"/>
              <a:t> and shock sensors. A maze and a dog that has to touch. We could </a:t>
            </a:r>
            <a:r>
              <a:rPr lang="es"/>
              <a:t>prompt something when it touches the dog, but meh, you do it : 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So, webots… it is a good environment, but to be true, the hierarchy is a bit confusing, because, when you see it, is something like (second img). Webots is composed of nodes. Each node has some properties. An advantage of webots is that you can program it in python, c++, java (pug 🤢) and more. You can learn more here </a:t>
            </a:r>
            <a:r>
              <a:rPr lang="es" u="sng">
                <a:solidFill>
                  <a:schemeClr val="hlink"/>
                </a:solidFill>
                <a:hlinkClick r:id="rId2"/>
              </a:rPr>
              <a:t>basics</a:t>
            </a:r>
            <a:r>
              <a:rPr lang="es"/>
              <a:t>, and a bunch of </a:t>
            </a:r>
            <a:r>
              <a:rPr lang="es" u="sng">
                <a:solidFill>
                  <a:schemeClr val="hlink"/>
                </a:solidFill>
                <a:hlinkClick r:id="rId3"/>
              </a:rPr>
              <a:t>tutorials</a:t>
            </a:r>
            <a:r>
              <a:rPr lang="es"/>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gif"/><Relationship Id="rId4" Type="http://schemas.openxmlformats.org/officeDocument/2006/relationships/image" Target="../media/image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csail.mit.edu/news/more-efficient-lidar-sensing-self-driving-cars" TargetMode="External"/><Relationship Id="rId4" Type="http://schemas.openxmlformats.org/officeDocument/2006/relationships/hyperlink" Target="https://docs.ros.org/en/humble/Installation.html" TargetMode="External"/><Relationship Id="rId5" Type="http://schemas.openxmlformats.org/officeDocument/2006/relationships/hyperlink" Target="https://cyberbotics.com/doc/guide/inde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9.png"/><Relationship Id="rId5" Type="http://schemas.openxmlformats.org/officeDocument/2006/relationships/image" Target="../media/image3.jpg"/><Relationship Id="rId6"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youtube.com/watch?v=xSrjtJ2AZqw" TargetMode="External"/><Relationship Id="rId4" Type="http://schemas.openxmlformats.org/officeDocument/2006/relationships/image" Target="../media/image1.png"/><Relationship Id="rId5"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gif"/><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Simulations &amp;&amp; Sensors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s" sz="1800">
                <a:solidFill>
                  <a:schemeClr val="dk1"/>
                </a:solidFill>
                <a:latin typeface="Fira Code"/>
                <a:ea typeface="Fira Code"/>
                <a:cs typeface="Fira Code"/>
                <a:sym typeface="Fira Code"/>
              </a:rPr>
              <a:t>🐦 - @blit12_</a:t>
            </a:r>
            <a:endParaRPr sz="1800">
              <a:solidFill>
                <a:schemeClr val="dk1"/>
              </a:solidFill>
              <a:latin typeface="Fira Code"/>
              <a:ea typeface="Fira Code"/>
              <a:cs typeface="Fira Code"/>
              <a:sym typeface="Fira Cod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ROS basics</a:t>
            </a:r>
            <a:endParaRPr/>
          </a:p>
        </p:txBody>
      </p:sp>
      <p:pic>
        <p:nvPicPr>
          <p:cNvPr id="126" name="Google Shape;126;p22"/>
          <p:cNvPicPr preferRelativeResize="0"/>
          <p:nvPr/>
        </p:nvPicPr>
        <p:blipFill>
          <a:blip r:embed="rId3">
            <a:alphaModFix/>
          </a:blip>
          <a:stretch>
            <a:fillRect/>
          </a:stretch>
        </p:blipFill>
        <p:spPr>
          <a:xfrm>
            <a:off x="4827370" y="1144125"/>
            <a:ext cx="3889050" cy="2185876"/>
          </a:xfrm>
          <a:prstGeom prst="rect">
            <a:avLst/>
          </a:prstGeom>
          <a:noFill/>
          <a:ln>
            <a:noFill/>
          </a:ln>
        </p:spPr>
      </p:pic>
      <p:pic>
        <p:nvPicPr>
          <p:cNvPr id="127" name="Google Shape;127;p22"/>
          <p:cNvPicPr preferRelativeResize="0"/>
          <p:nvPr/>
        </p:nvPicPr>
        <p:blipFill>
          <a:blip r:embed="rId4">
            <a:alphaModFix/>
          </a:blip>
          <a:stretch>
            <a:fillRect/>
          </a:stretch>
        </p:blipFill>
        <p:spPr>
          <a:xfrm>
            <a:off x="203675" y="2048400"/>
            <a:ext cx="4522571" cy="25419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Extra things for you</a:t>
            </a:r>
            <a:endParaRPr/>
          </a:p>
        </p:txBody>
      </p:sp>
      <p:sp>
        <p:nvSpPr>
          <p:cNvPr id="133" name="Google Shape;133;p2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https://www.csail.mit.edu/news/more-efficient-lidar-sensing-self-driving-cars</a:t>
            </a:r>
            <a:endParaRPr/>
          </a:p>
          <a:p>
            <a:pPr indent="0" lvl="0" marL="0" rtl="0" algn="l">
              <a:spcBef>
                <a:spcPts val="1200"/>
              </a:spcBef>
              <a:spcAft>
                <a:spcPts val="0"/>
              </a:spcAft>
              <a:buNone/>
            </a:pPr>
            <a:r>
              <a:rPr lang="es" u="sng">
                <a:solidFill>
                  <a:schemeClr val="hlink"/>
                </a:solidFill>
                <a:hlinkClick r:id="rId4"/>
              </a:rPr>
              <a:t>ROS2 humble documentation</a:t>
            </a:r>
            <a:endParaRPr/>
          </a:p>
          <a:p>
            <a:pPr indent="0" lvl="0" marL="0" rtl="0" algn="l">
              <a:spcBef>
                <a:spcPts val="1200"/>
              </a:spcBef>
              <a:spcAft>
                <a:spcPts val="1200"/>
              </a:spcAft>
              <a:buNone/>
            </a:pPr>
            <a:r>
              <a:rPr lang="es" u="sng">
                <a:solidFill>
                  <a:schemeClr val="hlink"/>
                </a:solidFill>
                <a:hlinkClick r:id="rId5"/>
              </a:rPr>
              <a:t>Webots user guide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Sensors &amp; Sensor Fusion</a:t>
            </a:r>
            <a:endParaRPr/>
          </a:p>
        </p:txBody>
      </p:sp>
      <p:pic>
        <p:nvPicPr>
          <p:cNvPr id="70" name="Google Shape;70;p14"/>
          <p:cNvPicPr preferRelativeResize="0"/>
          <p:nvPr/>
        </p:nvPicPr>
        <p:blipFill>
          <a:blip r:embed="rId3">
            <a:alphaModFix/>
          </a:blip>
          <a:stretch>
            <a:fillRect/>
          </a:stretch>
        </p:blipFill>
        <p:spPr>
          <a:xfrm>
            <a:off x="2762750" y="1368550"/>
            <a:ext cx="2822476" cy="2042776"/>
          </a:xfrm>
          <a:prstGeom prst="rect">
            <a:avLst/>
          </a:prstGeom>
          <a:noFill/>
          <a:ln>
            <a:noFill/>
          </a:ln>
        </p:spPr>
      </p:pic>
      <p:pic>
        <p:nvPicPr>
          <p:cNvPr id="71" name="Google Shape;71;p14"/>
          <p:cNvPicPr preferRelativeResize="0"/>
          <p:nvPr/>
        </p:nvPicPr>
        <p:blipFill>
          <a:blip r:embed="rId4">
            <a:alphaModFix/>
          </a:blip>
          <a:stretch>
            <a:fillRect/>
          </a:stretch>
        </p:blipFill>
        <p:spPr>
          <a:xfrm>
            <a:off x="152400" y="1368550"/>
            <a:ext cx="2327500" cy="2327500"/>
          </a:xfrm>
          <a:prstGeom prst="rect">
            <a:avLst/>
          </a:prstGeom>
          <a:noFill/>
          <a:ln>
            <a:noFill/>
          </a:ln>
        </p:spPr>
      </p:pic>
      <p:pic>
        <p:nvPicPr>
          <p:cNvPr id="72" name="Google Shape;72;p14"/>
          <p:cNvPicPr preferRelativeResize="0"/>
          <p:nvPr/>
        </p:nvPicPr>
        <p:blipFill>
          <a:blip r:embed="rId5">
            <a:alphaModFix/>
          </a:blip>
          <a:stretch>
            <a:fillRect/>
          </a:stretch>
        </p:blipFill>
        <p:spPr>
          <a:xfrm>
            <a:off x="5868076" y="1296525"/>
            <a:ext cx="2609850" cy="1752600"/>
          </a:xfrm>
          <a:prstGeom prst="rect">
            <a:avLst/>
          </a:prstGeom>
          <a:noFill/>
          <a:ln>
            <a:noFill/>
          </a:ln>
        </p:spPr>
      </p:pic>
      <p:pic>
        <p:nvPicPr>
          <p:cNvPr id="73" name="Google Shape;73;p14"/>
          <p:cNvPicPr preferRelativeResize="0"/>
          <p:nvPr/>
        </p:nvPicPr>
        <p:blipFill>
          <a:blip r:embed="rId6">
            <a:alphaModFix/>
          </a:blip>
          <a:stretch>
            <a:fillRect/>
          </a:stretch>
        </p:blipFill>
        <p:spPr>
          <a:xfrm>
            <a:off x="5868076" y="3201525"/>
            <a:ext cx="1789575" cy="1789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LIDAR</a:t>
            </a:r>
            <a:endParaRPr/>
          </a:p>
        </p:txBody>
      </p:sp>
      <p:sp>
        <p:nvSpPr>
          <p:cNvPr id="79" name="Google Shape;79;p15"/>
          <p:cNvSpPr txBox="1"/>
          <p:nvPr>
            <p:ph idx="1" type="body"/>
          </p:nvPr>
        </p:nvSpPr>
        <p:spPr>
          <a:xfrm>
            <a:off x="387900" y="4139024"/>
            <a:ext cx="59865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I think this video is pretty awesome and he is very smart: </a:t>
            </a:r>
            <a:r>
              <a:rPr lang="es" u="sng">
                <a:solidFill>
                  <a:schemeClr val="hlink"/>
                </a:solidFill>
                <a:hlinkClick r:id="rId3"/>
              </a:rPr>
              <a:t>https://www.youtube.com/watch?v=xSrjtJ2AZqw</a:t>
            </a:r>
            <a:endParaRPr/>
          </a:p>
        </p:txBody>
      </p:sp>
      <p:pic>
        <p:nvPicPr>
          <p:cNvPr id="80" name="Google Shape;80;p15"/>
          <p:cNvPicPr preferRelativeResize="0"/>
          <p:nvPr/>
        </p:nvPicPr>
        <p:blipFill>
          <a:blip r:embed="rId4">
            <a:alphaModFix/>
          </a:blip>
          <a:stretch>
            <a:fillRect/>
          </a:stretch>
        </p:blipFill>
        <p:spPr>
          <a:xfrm>
            <a:off x="486600" y="1410650"/>
            <a:ext cx="2933700" cy="1552575"/>
          </a:xfrm>
          <a:prstGeom prst="rect">
            <a:avLst/>
          </a:prstGeom>
          <a:noFill/>
          <a:ln>
            <a:noFill/>
          </a:ln>
        </p:spPr>
      </p:pic>
      <p:pic>
        <p:nvPicPr>
          <p:cNvPr id="81" name="Google Shape;81;p15"/>
          <p:cNvPicPr preferRelativeResize="0"/>
          <p:nvPr/>
        </p:nvPicPr>
        <p:blipFill>
          <a:blip r:embed="rId5">
            <a:alphaModFix/>
          </a:blip>
          <a:stretch>
            <a:fillRect/>
          </a:stretch>
        </p:blipFill>
        <p:spPr>
          <a:xfrm>
            <a:off x="3572700" y="1296525"/>
            <a:ext cx="4776811" cy="2690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Camera</a:t>
            </a:r>
            <a:endParaRPr/>
          </a:p>
        </p:txBody>
      </p:sp>
      <p:pic>
        <p:nvPicPr>
          <p:cNvPr id="87" name="Google Shape;87;p16"/>
          <p:cNvPicPr preferRelativeResize="0"/>
          <p:nvPr/>
        </p:nvPicPr>
        <p:blipFill>
          <a:blip r:embed="rId3">
            <a:alphaModFix/>
          </a:blip>
          <a:stretch>
            <a:fillRect/>
          </a:stretch>
        </p:blipFill>
        <p:spPr>
          <a:xfrm>
            <a:off x="1169800" y="1231325"/>
            <a:ext cx="6804398" cy="3694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Ultrasensor</a:t>
            </a:r>
            <a:endParaRPr/>
          </a:p>
        </p:txBody>
      </p:sp>
      <p:pic>
        <p:nvPicPr>
          <p:cNvPr id="93" name="Google Shape;93;p17"/>
          <p:cNvPicPr preferRelativeResize="0"/>
          <p:nvPr/>
        </p:nvPicPr>
        <p:blipFill>
          <a:blip r:embed="rId3">
            <a:alphaModFix/>
          </a:blip>
          <a:stretch>
            <a:fillRect/>
          </a:stretch>
        </p:blipFill>
        <p:spPr>
          <a:xfrm>
            <a:off x="1936975" y="1280225"/>
            <a:ext cx="5270039" cy="369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What is sensor fusion?</a:t>
            </a:r>
            <a:endParaRPr/>
          </a:p>
        </p:txBody>
      </p:sp>
      <p:pic>
        <p:nvPicPr>
          <p:cNvPr id="99" name="Google Shape;99;p18"/>
          <p:cNvPicPr preferRelativeResize="0"/>
          <p:nvPr/>
        </p:nvPicPr>
        <p:blipFill>
          <a:blip r:embed="rId3">
            <a:alphaModFix/>
          </a:blip>
          <a:stretch>
            <a:fillRect/>
          </a:stretch>
        </p:blipFill>
        <p:spPr>
          <a:xfrm>
            <a:off x="818750" y="1727100"/>
            <a:ext cx="4572000" cy="2571750"/>
          </a:xfrm>
          <a:prstGeom prst="rect">
            <a:avLst/>
          </a:prstGeom>
          <a:noFill/>
          <a:ln>
            <a:noFill/>
          </a:ln>
        </p:spPr>
      </p:pic>
      <p:pic>
        <p:nvPicPr>
          <p:cNvPr id="100" name="Google Shape;100;p18"/>
          <p:cNvPicPr preferRelativeResize="0"/>
          <p:nvPr/>
        </p:nvPicPr>
        <p:blipFill>
          <a:blip r:embed="rId4">
            <a:alphaModFix/>
          </a:blip>
          <a:stretch>
            <a:fillRect/>
          </a:stretch>
        </p:blipFill>
        <p:spPr>
          <a:xfrm>
            <a:off x="5650350" y="1972625"/>
            <a:ext cx="3265901" cy="2183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Simulators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Some simulators</a:t>
            </a:r>
            <a:endParaRPr/>
          </a:p>
        </p:txBody>
      </p:sp>
      <p:pic>
        <p:nvPicPr>
          <p:cNvPr id="111" name="Google Shape;111;p20"/>
          <p:cNvPicPr preferRelativeResize="0"/>
          <p:nvPr/>
        </p:nvPicPr>
        <p:blipFill rotWithShape="1">
          <a:blip r:embed="rId3">
            <a:alphaModFix/>
          </a:blip>
          <a:srcRect b="0" l="27271" r="26900" t="0"/>
          <a:stretch/>
        </p:blipFill>
        <p:spPr>
          <a:xfrm>
            <a:off x="1450925" y="1915500"/>
            <a:ext cx="2347575" cy="2378750"/>
          </a:xfrm>
          <a:prstGeom prst="rect">
            <a:avLst/>
          </a:prstGeom>
          <a:noFill/>
          <a:ln>
            <a:noFill/>
          </a:ln>
        </p:spPr>
      </p:pic>
      <p:pic>
        <p:nvPicPr>
          <p:cNvPr id="112" name="Google Shape;112;p20"/>
          <p:cNvPicPr preferRelativeResize="0"/>
          <p:nvPr/>
        </p:nvPicPr>
        <p:blipFill>
          <a:blip r:embed="rId4">
            <a:alphaModFix/>
          </a:blip>
          <a:stretch>
            <a:fillRect/>
          </a:stretch>
        </p:blipFill>
        <p:spPr>
          <a:xfrm>
            <a:off x="5204225" y="1644088"/>
            <a:ext cx="3028950" cy="1514475"/>
          </a:xfrm>
          <a:prstGeom prst="rect">
            <a:avLst/>
          </a:prstGeom>
          <a:noFill/>
          <a:ln>
            <a:noFill/>
          </a:ln>
        </p:spPr>
      </p:pic>
      <p:pic>
        <p:nvPicPr>
          <p:cNvPr id="113" name="Google Shape;113;p20"/>
          <p:cNvPicPr preferRelativeResize="0"/>
          <p:nvPr/>
        </p:nvPicPr>
        <p:blipFill>
          <a:blip r:embed="rId5">
            <a:alphaModFix/>
          </a:blip>
          <a:stretch>
            <a:fillRect/>
          </a:stretch>
        </p:blipFill>
        <p:spPr>
          <a:xfrm>
            <a:off x="4867425" y="3871288"/>
            <a:ext cx="3702540" cy="9765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Webots basics</a:t>
            </a:r>
            <a:endParaRPr/>
          </a:p>
        </p:txBody>
      </p:sp>
      <p:pic>
        <p:nvPicPr>
          <p:cNvPr id="119" name="Google Shape;119;p21"/>
          <p:cNvPicPr preferRelativeResize="0"/>
          <p:nvPr/>
        </p:nvPicPr>
        <p:blipFill>
          <a:blip r:embed="rId3">
            <a:alphaModFix/>
          </a:blip>
          <a:stretch>
            <a:fillRect/>
          </a:stretch>
        </p:blipFill>
        <p:spPr>
          <a:xfrm>
            <a:off x="2569622" y="1065722"/>
            <a:ext cx="3738149" cy="3795775"/>
          </a:xfrm>
          <a:prstGeom prst="rect">
            <a:avLst/>
          </a:prstGeom>
          <a:noFill/>
          <a:ln>
            <a:noFill/>
          </a:ln>
        </p:spPr>
      </p:pic>
      <p:pic>
        <p:nvPicPr>
          <p:cNvPr id="120" name="Google Shape;120;p21"/>
          <p:cNvPicPr preferRelativeResize="0"/>
          <p:nvPr/>
        </p:nvPicPr>
        <p:blipFill>
          <a:blip r:embed="rId4">
            <a:alphaModFix/>
          </a:blip>
          <a:stretch>
            <a:fillRect/>
          </a:stretch>
        </p:blipFill>
        <p:spPr>
          <a:xfrm>
            <a:off x="6487175" y="1715200"/>
            <a:ext cx="2505075" cy="273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